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20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3.jpeg>
</file>

<file path=ppt/media/image6.jpe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33" b="32016"/>
          <a:stretch/>
        </p:blipFill>
        <p:spPr>
          <a:xfrm>
            <a:off x="0" y="-38101"/>
            <a:ext cx="9144000" cy="69532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4127" y="6554068"/>
            <a:ext cx="1389614" cy="221232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2202790" y="5477690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1288390" y="4909896"/>
            <a:ext cx="7772400" cy="614363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28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6439230" y="480113"/>
            <a:ext cx="2534236" cy="44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15715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4294967295" pos="5647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no logo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1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srgbClr val="404041"/>
                </a:solidFill>
              </a:rPr>
              <a:pPr/>
              <a:t>‹#›</a:t>
            </a:fld>
            <a:endParaRPr lang="en-US" dirty="0">
              <a:solidFill>
                <a:srgbClr val="404041"/>
              </a:solidFill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83623" y="127430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83623" y="608135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14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logo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001933" y="6292235"/>
            <a:ext cx="1962679" cy="343994"/>
          </a:xfrm>
          <a:prstGeom prst="rect">
            <a:avLst/>
          </a:prstGeom>
        </p:spPr>
      </p:pic>
      <p:sp>
        <p:nvSpPr>
          <p:cNvPr id="1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srgbClr val="404041"/>
                </a:solidFill>
              </a:rPr>
              <a:pPr/>
              <a:t>‹#›</a:t>
            </a:fld>
            <a:endParaRPr lang="en-US" dirty="0">
              <a:solidFill>
                <a:srgbClr val="404041"/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83623" y="127430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/>
          </p:nvPr>
        </p:nvSpPr>
        <p:spPr>
          <a:xfrm>
            <a:off x="83623" y="608135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4826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no logo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srgbClr val="404041"/>
                </a:solidFill>
              </a:rPr>
              <a:pPr/>
              <a:t>‹#›</a:t>
            </a:fld>
            <a:endParaRPr lang="en-US" dirty="0">
              <a:solidFill>
                <a:srgbClr val="404041"/>
              </a:solidFill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83623" y="127430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Subtitle 2"/>
          <p:cNvSpPr>
            <a:spLocks noGrp="1"/>
          </p:cNvSpPr>
          <p:nvPr>
            <p:ph type="subTitle" idx="1"/>
          </p:nvPr>
        </p:nvSpPr>
        <p:spPr>
          <a:xfrm>
            <a:off x="83623" y="608135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58709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blank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srgbClr val="404041"/>
                </a:solidFill>
              </a:rPr>
              <a:pPr/>
              <a:t>‹#›</a:t>
            </a:fld>
            <a:endParaRPr lang="en-US" dirty="0">
              <a:solidFill>
                <a:srgbClr val="404041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623" y="127430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83623" y="608135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7561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logo_bullets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001933" y="6292509"/>
            <a:ext cx="1962680" cy="343085"/>
          </a:xfrm>
          <a:prstGeom prst="rect">
            <a:avLst/>
          </a:prstGeom>
        </p:spPr>
      </p:pic>
      <p:sp>
        <p:nvSpPr>
          <p:cNvPr id="17" name="Text Placeholder 2"/>
          <p:cNvSpPr>
            <a:spLocks noGrp="1"/>
          </p:cNvSpPr>
          <p:nvPr>
            <p:ph type="body" idx="13"/>
          </p:nvPr>
        </p:nvSpPr>
        <p:spPr>
          <a:xfrm>
            <a:off x="92093" y="1352895"/>
            <a:ext cx="8484636" cy="48598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92093" y="1855071"/>
            <a:ext cx="8484636" cy="4029261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bg1"/>
              </a:buClr>
              <a:buSzPct val="100000"/>
              <a:buFont typeface="Symbol" panose="05050102010706020507" pitchFamily="18" charset="2"/>
              <a:buChar char="-"/>
              <a:defRPr sz="25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>
              <a:buClr>
                <a:schemeClr val="bg1"/>
              </a:buClr>
              <a:buFont typeface="Symbol" panose="05050102010706020507" pitchFamily="18" charset="2"/>
              <a:buChar char="-"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>
              <a:buClr>
                <a:schemeClr val="bg1"/>
              </a:buClr>
              <a:buFont typeface="Symbol" panose="05050102010706020507" pitchFamily="18" charset="2"/>
              <a:buChar char="-"/>
              <a:defRPr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>
              <a:buClr>
                <a:schemeClr val="bg1"/>
              </a:buClr>
              <a:buFont typeface="Symbol" panose="05050102010706020507" pitchFamily="18" charset="2"/>
              <a:buChar char="-"/>
              <a:defRPr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>
              <a:buClr>
                <a:schemeClr val="bg1"/>
              </a:buClr>
              <a:buFont typeface="Symbol" panose="05050102010706020507" pitchFamily="18" charset="2"/>
              <a:buChar char="-"/>
              <a:defRPr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737" y="127430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85737" y="608135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2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62115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4294967295" orient="horz" pos="2160">
          <p15:clr>
            <a:srgbClr val="FBAE40"/>
          </p15:clr>
        </p15:guide>
        <p15:guide id="4294967295" pos="11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no logo_v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85737" y="127430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Subtitle 2"/>
          <p:cNvSpPr>
            <a:spLocks noGrp="1"/>
          </p:cNvSpPr>
          <p:nvPr>
            <p:ph type="subTitle" idx="1"/>
          </p:nvPr>
        </p:nvSpPr>
        <p:spPr>
          <a:xfrm>
            <a:off x="85737" y="608135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3003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logo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001933" y="6292509"/>
            <a:ext cx="1962680" cy="343085"/>
          </a:xfrm>
          <a:prstGeom prst="rect">
            <a:avLst/>
          </a:prstGeom>
        </p:spPr>
      </p:pic>
      <p:sp>
        <p:nvSpPr>
          <p:cNvPr id="2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85737" y="127430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5" name="Subtitle 2"/>
          <p:cNvSpPr>
            <a:spLocks noGrp="1"/>
          </p:cNvSpPr>
          <p:nvPr>
            <p:ph type="subTitle" idx="1"/>
          </p:nvPr>
        </p:nvSpPr>
        <p:spPr>
          <a:xfrm>
            <a:off x="85737" y="608135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2726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no logo_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85737" y="127430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4" name="Subtitle 2"/>
          <p:cNvSpPr>
            <a:spLocks noGrp="1"/>
          </p:cNvSpPr>
          <p:nvPr>
            <p:ph type="subTitle" idx="1"/>
          </p:nvPr>
        </p:nvSpPr>
        <p:spPr>
          <a:xfrm>
            <a:off x="85737" y="608135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6675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blank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59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5737" y="127430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85737" y="608135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2715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8" t="14346" b="-632"/>
          <a:stretch/>
        </p:blipFill>
        <p:spPr>
          <a:xfrm>
            <a:off x="-50800" y="-16933"/>
            <a:ext cx="9194800" cy="69257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4127" y="6554068"/>
            <a:ext cx="1389614" cy="221232"/>
          </a:xfrm>
          <a:prstGeom prst="rect">
            <a:avLst/>
          </a:prstGeom>
        </p:spPr>
      </p:pic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2202790" y="5477690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288390" y="4909896"/>
            <a:ext cx="7772400" cy="614363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28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6439230" y="480113"/>
            <a:ext cx="2534236" cy="44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242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294967295" pos="551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68581" y="-91440"/>
            <a:ext cx="9226593" cy="6968895"/>
            <a:chOff x="-68581" y="-91440"/>
            <a:chExt cx="9226593" cy="6968895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273" t="18307" b="4180"/>
            <a:stretch/>
          </p:blipFill>
          <p:spPr>
            <a:xfrm>
              <a:off x="-68581" y="-91440"/>
              <a:ext cx="9226593" cy="6968895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 userDrawn="1"/>
          </p:nvSpPr>
          <p:spPr>
            <a:xfrm>
              <a:off x="6743700" y="506186"/>
              <a:ext cx="150222" cy="231865"/>
            </a:xfrm>
            <a:prstGeom prst="rect">
              <a:avLst/>
            </a:prstGeom>
            <a:solidFill>
              <a:srgbClr val="6B66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>
                <a:solidFill>
                  <a:prstClr val="white"/>
                </a:solidFill>
              </a:endParaRPr>
            </a:p>
          </p:txBody>
        </p:sp>
        <p:cxnSp>
          <p:nvCxnSpPr>
            <p:cNvPr id="14" name="Straight Connector 13"/>
            <p:cNvCxnSpPr/>
            <p:nvPr userDrawn="1"/>
          </p:nvCxnSpPr>
          <p:spPr>
            <a:xfrm>
              <a:off x="6692010" y="544563"/>
              <a:ext cx="265001" cy="101924"/>
            </a:xfrm>
            <a:prstGeom prst="line">
              <a:avLst/>
            </a:prstGeom>
            <a:ln w="9525">
              <a:solidFill>
                <a:srgbClr val="4A45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4127" y="6554068"/>
            <a:ext cx="1389614" cy="221232"/>
          </a:xfrm>
          <a:prstGeom prst="rect">
            <a:avLst/>
          </a:prstGeom>
        </p:spPr>
      </p:pic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2202790" y="5477690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1288390" y="4909896"/>
            <a:ext cx="7772400" cy="614363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28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6439230" y="480113"/>
            <a:ext cx="2534236" cy="44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91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66912" y="567925"/>
            <a:ext cx="2381801" cy="4163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90" t="1528" r="3310"/>
          <a:stretch/>
        </p:blipFill>
        <p:spPr>
          <a:xfrm>
            <a:off x="-19455" y="-9728"/>
            <a:ext cx="9221821" cy="68933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184127" y="6554068"/>
            <a:ext cx="1389614" cy="22123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439231" y="487305"/>
            <a:ext cx="2534236" cy="441273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2202790" y="5477690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288390" y="4909896"/>
            <a:ext cx="7772400" cy="614363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2800" b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775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2202790" y="5477690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1288390" y="4909896"/>
            <a:ext cx="7772400" cy="614363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28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srgbClr val="404041"/>
                </a:solidFill>
              </a:rPr>
              <a:pPr/>
              <a:t>‹#›</a:t>
            </a:fld>
            <a:endParaRPr lang="en-US" dirty="0">
              <a:solidFill>
                <a:srgbClr val="40404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75"/>
          <a:stretch/>
        </p:blipFill>
        <p:spPr>
          <a:xfrm>
            <a:off x="-1" y="-8709"/>
            <a:ext cx="9161781" cy="463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8374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4294967295" pos="564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109" y="0"/>
            <a:ext cx="9210218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6439230" y="480113"/>
            <a:ext cx="2534236" cy="442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37" y="2345001"/>
            <a:ext cx="7772400" cy="61436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37" y="2917029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>
          <a:xfrm>
            <a:off x="728179" y="3745924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DDDCD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13822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54" y="0"/>
            <a:ext cx="9191108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001933" y="6292509"/>
            <a:ext cx="1962680" cy="3430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81" y="296767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838446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4294967295" pos="11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54" y="0"/>
            <a:ext cx="9191108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001933" y="6292509"/>
            <a:ext cx="1962680" cy="343085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7281" y="296767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498201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logo_bullets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1" name="Text Placeholder 2"/>
          <p:cNvSpPr>
            <a:spLocks noGrp="1"/>
          </p:cNvSpPr>
          <p:nvPr>
            <p:ph type="body" idx="14"/>
          </p:nvPr>
        </p:nvSpPr>
        <p:spPr>
          <a:xfrm>
            <a:off x="83623" y="1352895"/>
            <a:ext cx="8484636" cy="48598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5" hasCustomPrompt="1"/>
          </p:nvPr>
        </p:nvSpPr>
        <p:spPr>
          <a:xfrm>
            <a:off x="83623" y="1855072"/>
            <a:ext cx="8484636" cy="4088528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25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>
              <a:buClr>
                <a:schemeClr val="tx1"/>
              </a:buClr>
              <a:buFont typeface="Symbol" panose="05050102010706020507" pitchFamily="18" charset="2"/>
              <a:buChar char="-"/>
              <a:defRPr sz="2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>
              <a:buClr>
                <a:schemeClr val="tx1"/>
              </a:buClr>
              <a:buFont typeface="Symbol" panose="05050102010706020507" pitchFamily="18" charset="2"/>
              <a:buChar char="-"/>
              <a:defRPr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>
              <a:buClr>
                <a:schemeClr val="tx1"/>
              </a:buClr>
              <a:buFont typeface="Symbol" panose="05050102010706020507" pitchFamily="18" charset="2"/>
              <a:buChar char="-"/>
              <a:defRPr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>
              <a:buClr>
                <a:schemeClr val="tx1"/>
              </a:buClr>
              <a:buFont typeface="Symbol" panose="05050102010706020507" pitchFamily="18" charset="2"/>
              <a:buChar char="-"/>
              <a:defRPr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001933" y="6292235"/>
            <a:ext cx="1962679" cy="3439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83623" y="127430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83623" y="608135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srgbClr val="404041"/>
                </a:solidFill>
              </a:rPr>
              <a:pPr/>
              <a:t>‹#›</a:t>
            </a:fld>
            <a:endParaRPr lang="en-US" dirty="0">
              <a:solidFill>
                <a:srgbClr val="4040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07250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4294967295" orient="horz" pos="2160">
          <p15:clr>
            <a:srgbClr val="FBAE40"/>
          </p15:clr>
        </p15:guide>
        <p15:guide id="4294967295" pos="11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1" cstate="print"/>
          <a:stretch>
            <a:fillRect/>
          </a:stretch>
        </p:blipFill>
        <p:spPr>
          <a:xfrm>
            <a:off x="7001933" y="6292235"/>
            <a:ext cx="1962679" cy="343994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 userDrawn="1"/>
        </p:nvSpPr>
        <p:spPr>
          <a:xfrm>
            <a:off x="193694" y="127430"/>
            <a:ext cx="7886700" cy="56679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>
                <a:solidFill>
                  <a:srgbClr val="404041"/>
                </a:solidFill>
              </a:rPr>
              <a:t>Click to edit Master title style</a:t>
            </a:r>
            <a:endParaRPr lang="en-US" dirty="0">
              <a:solidFill>
                <a:srgbClr val="404041"/>
              </a:solidFill>
            </a:endParaRPr>
          </a:p>
        </p:txBody>
      </p:sp>
      <p:sp>
        <p:nvSpPr>
          <p:cNvPr id="12" name="Subtitle 2"/>
          <p:cNvSpPr txBox="1">
            <a:spLocks/>
          </p:cNvSpPr>
          <p:nvPr userDrawn="1"/>
        </p:nvSpPr>
        <p:spPr>
          <a:xfrm>
            <a:off x="193694" y="608135"/>
            <a:ext cx="6858000" cy="4240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00B2A9"/>
                </a:solidFill>
              </a:rPr>
              <a:t>Click to edit Master subtitle style</a:t>
            </a:r>
            <a:endParaRPr lang="en-US" dirty="0">
              <a:solidFill>
                <a:srgbClr val="00B2A9"/>
              </a:solidFill>
            </a:endParaRP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0065" y="6636668"/>
            <a:ext cx="2057400" cy="365125"/>
          </a:xfrm>
          <a:prstGeom prst="rect">
            <a:avLst/>
          </a:prstGeom>
        </p:spPr>
        <p:txBody>
          <a:bodyPr/>
          <a:lstStyle>
            <a:lvl1pPr algn="l">
              <a:defRPr sz="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6FCC0DC-0B98-48E0-99BC-C31842F5C999}" type="slidenum">
              <a:rPr lang="en-US" smtClean="0">
                <a:solidFill>
                  <a:srgbClr val="404041"/>
                </a:solidFill>
              </a:rPr>
              <a:pPr/>
              <a:t>‹#›</a:t>
            </a:fld>
            <a:endParaRPr lang="en-US" dirty="0">
              <a:solidFill>
                <a:srgbClr val="4040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834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EM debt model portfolio</a:t>
            </a:r>
            <a:endParaRPr lang="en-ZA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 smtClean="0"/>
              <a:t>Fund allocation relative to JP Morgan EMBI+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CC0DC-0B98-48E0-99BC-C31842F5C999}" type="slidenum">
              <a:rPr lang="en-US" smtClean="0">
                <a:solidFill>
                  <a:srgbClr val="404041"/>
                </a:solidFill>
              </a:rPr>
              <a:pPr/>
              <a:t>1</a:t>
            </a:fld>
            <a:endParaRPr lang="en-US" dirty="0">
              <a:solidFill>
                <a:srgbClr val="404041"/>
              </a:solidFill>
            </a:endParaRPr>
          </a:p>
        </p:txBody>
      </p:sp>
      <p:sp>
        <p:nvSpPr>
          <p:cNvPr id="7" name="Footer Placeholder 3"/>
          <p:cNvSpPr txBox="1">
            <a:spLocks noGrp="1"/>
          </p:cNvSpPr>
          <p:nvPr/>
        </p:nvSpPr>
        <p:spPr bwMode="auto">
          <a:xfrm>
            <a:off x="554038" y="6642100"/>
            <a:ext cx="411683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800" dirty="0">
                <a:solidFill>
                  <a:prstClr val="black"/>
                </a:solidFill>
                <a:ea typeface="Tahoma" panose="020B0604030504040204" pitchFamily="34" charset="0"/>
                <a:cs typeface="Tahoma" panose="020B0604030504040204" pitchFamily="34" charset="0"/>
              </a:rPr>
              <a:t>S:\Bonds\Fixed Income </a:t>
            </a:r>
            <a:r>
              <a:rPr lang="en-US" sz="800" dirty="0">
                <a:solidFill>
                  <a:prstClr val="black"/>
                </a:solidFill>
                <a:ea typeface="Tahoma" panose="020B0604030504040204" pitchFamily="34" charset="0"/>
                <a:cs typeface="Tahoma" panose="020B0604030504040204" pitchFamily="34" charset="0"/>
              </a:rPr>
              <a:t>Research\Emerging Market Debt\EM Debt Model Portfolio.xlsm</a:t>
            </a:r>
            <a:endParaRPr lang="en-GB" sz="800" dirty="0">
              <a:solidFill>
                <a:prstClr val="black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554037" y="1281790"/>
          <a:ext cx="8091943" cy="4596504"/>
        </p:xfrm>
        <a:graphic>
          <a:graphicData uri="http://schemas.openxmlformats.org/drawingml/2006/table">
            <a:tbl>
              <a:tblPr/>
              <a:tblGrid>
                <a:gridCol w="1480481"/>
                <a:gridCol w="1744128"/>
                <a:gridCol w="1460200"/>
                <a:gridCol w="1703567"/>
                <a:gridCol w="1703567"/>
              </a:tblGrid>
              <a:tr h="254654">
                <a:tc>
                  <a:txBody>
                    <a:bodyPr/>
                    <a:lstStyle/>
                    <a:p>
                      <a:pPr algn="l" fontAlgn="b"/>
                      <a:endParaRPr lang="en-ZA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Allocation (%)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Allocation Tilt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MD Contribution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MD Tilt 11-18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Mexico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15.89%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Turkey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13.27%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C81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Russia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10.33%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E483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Romania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4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Panama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884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Peru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784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Colombia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E884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South Africa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-0.01%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Croatia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Indonesia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10.34%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Venezuela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Hungary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-0.11%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Ukraine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D81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Argentina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10.71%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57F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Philippines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-1.69%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679"/>
                    </a:solidFill>
                  </a:tcPr>
                </a:tc>
              </a:tr>
              <a:tr h="254654"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Brazil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-4.76%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</a:tr>
              <a:tr h="267386">
                <a:tc>
                  <a:txBody>
                    <a:bodyPr/>
                    <a:lstStyle/>
                    <a:p>
                      <a:pPr algn="l" fontAlgn="b"/>
                      <a:endParaRPr lang="en-ZA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261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FG colours">
      <a:dk1>
        <a:srgbClr val="404041"/>
      </a:dk1>
      <a:lt1>
        <a:sysClr val="window" lastClr="FFFFFF"/>
      </a:lt1>
      <a:dk2>
        <a:srgbClr val="00B2A9"/>
      </a:dk2>
      <a:lt2>
        <a:srgbClr val="DDDCD8"/>
      </a:lt2>
      <a:accent1>
        <a:srgbClr val="C5E4E2"/>
      </a:accent1>
      <a:accent2>
        <a:srgbClr val="D2492A"/>
      </a:accent2>
      <a:accent3>
        <a:srgbClr val="9F1F2C"/>
      </a:accent3>
      <a:accent4>
        <a:srgbClr val="601C2D"/>
      </a:accent4>
      <a:accent5>
        <a:srgbClr val="C5E4E2"/>
      </a:accent5>
      <a:accent6>
        <a:srgbClr val="D2492A"/>
      </a:accent6>
      <a:hlink>
        <a:srgbClr val="00B2A9"/>
      </a:hlink>
      <a:folHlink>
        <a:srgbClr val="404041"/>
      </a:folHlink>
    </a:clrScheme>
    <a:fontScheme name="Custom 1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1000"/>
          </a:spcBef>
          <a:buClr>
            <a:srgbClr val="00B2A9"/>
          </a:buClr>
          <a:buSzPct val="100000"/>
          <a:defRPr sz="2500" dirty="0" err="1">
            <a:solidFill>
              <a:srgbClr val="40404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164</Words>
  <Application>Microsoft Office PowerPoint</Application>
  <PresentationFormat>On-screen Show (4:3)</PresentationFormat>
  <Paragraphs>92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Symbol</vt:lpstr>
      <vt:lpstr>Tahoma</vt:lpstr>
      <vt:lpstr>1_Office Theme</vt:lpstr>
      <vt:lpstr>EM debt model portfolio</vt:lpstr>
    </vt:vector>
  </TitlesOfParts>
  <Company>OMIG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 debt model portfolio</dc:title>
  <dc:creator>Refilwe Rakale</dc:creator>
  <cp:lastModifiedBy>Refilwe Rakale</cp:lastModifiedBy>
  <cp:revision>1</cp:revision>
  <dcterms:created xsi:type="dcterms:W3CDTF">2018-12-05T07:17:57Z</dcterms:created>
  <dcterms:modified xsi:type="dcterms:W3CDTF">2018-12-05T07:18:24Z</dcterms:modified>
</cp:coreProperties>
</file>

<file path=docProps/thumbnail.jpeg>
</file>